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58" r:id="rId4"/>
    <p:sldId id="261" r:id="rId5"/>
    <p:sldId id="262" r:id="rId6"/>
    <p:sldId id="259" r:id="rId7"/>
    <p:sldId id="260"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 roundtripDataSignature="AMtx7mhBRIc8sZPCTC6JJy0M6NKRK+zZ0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customschemas.google.com/relationships/presentationmetadata" Target="meta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1e969a1903_3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4" name="Google Shape;94;g21e969a1903_3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1e969a1903_3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21e969a1903_3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0864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1e969a1903_3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21e969a1903_3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50225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1e969a1903_3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g21e969a1903_3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1e969a1903_3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21e969a1903_3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2"/>
          <p:cNvSpPr>
            <a:spLocks noGrp="1"/>
          </p:cNvSpPr>
          <p:nvPr>
            <p:ph type="pic" idx="2"/>
          </p:nvPr>
        </p:nvSpPr>
        <p:spPr>
          <a:xfrm>
            <a:off x="5183188" y="987425"/>
            <a:ext cx="6172200" cy="4873625"/>
          </a:xfrm>
          <a:prstGeom prst="rect">
            <a:avLst/>
          </a:prstGeom>
          <a:noFill/>
          <a:ln>
            <a:noFill/>
          </a:ln>
        </p:spPr>
      </p:sp>
      <p:sp>
        <p:nvSpPr>
          <p:cNvPr id="64" name="Google Shape;64;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S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S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pic>
        <p:nvPicPr>
          <p:cNvPr id="84" name="Google Shape;84;p1"/>
          <p:cNvPicPr preferRelativeResize="0"/>
          <p:nvPr/>
        </p:nvPicPr>
        <p:blipFill rotWithShape="1">
          <a:blip r:embed="rId4">
            <a:alphaModFix/>
          </a:blip>
          <a:srcRect/>
          <a:stretch/>
        </p:blipFill>
        <p:spPr>
          <a:xfrm>
            <a:off x="4350520" y="997204"/>
            <a:ext cx="3490960" cy="1595544"/>
          </a:xfrm>
          <a:prstGeom prst="rect">
            <a:avLst/>
          </a:prstGeom>
          <a:noFill/>
          <a:ln>
            <a:noFill/>
          </a:ln>
        </p:spPr>
      </p:pic>
      <p:sp>
        <p:nvSpPr>
          <p:cNvPr id="85" name="Google Shape;85;p1"/>
          <p:cNvSpPr txBox="1"/>
          <p:nvPr/>
        </p:nvSpPr>
        <p:spPr>
          <a:xfrm>
            <a:off x="3513600" y="3139914"/>
            <a:ext cx="4579231" cy="1323399"/>
          </a:xfrm>
          <a:prstGeom prst="rect">
            <a:avLst/>
          </a:prstGeom>
          <a:noFill/>
          <a:ln>
            <a:noFill/>
          </a:ln>
        </p:spPr>
        <p:txBody>
          <a:bodyPr spcFirstLastPara="1" wrap="square" lIns="91425" tIns="45700" rIns="91425" bIns="45700" anchor="t" anchorCtr="0">
            <a:spAutoFit/>
          </a:bodyPr>
          <a:lstStyle/>
          <a:p>
            <a:pPr marL="0" marR="0" lvl="0" indent="0" algn="ctr" rtl="1">
              <a:spcBef>
                <a:spcPts val="0"/>
              </a:spcBef>
              <a:spcAft>
                <a:spcPts val="0"/>
              </a:spcAft>
              <a:buNone/>
            </a:pPr>
            <a:r>
              <a:rPr lang="ar-SA" sz="8000" b="1" dirty="0">
                <a:solidFill>
                  <a:schemeClr val="lt1"/>
                </a:solidFill>
                <a:latin typeface="Calibri"/>
                <a:ea typeface="Calibri"/>
                <a:cs typeface="Calibri"/>
                <a:sym typeface="Calibri"/>
              </a:rPr>
              <a:t>مُعين</a:t>
            </a:r>
            <a:r>
              <a:rPr lang="en-US" sz="8000" b="1" dirty="0">
                <a:solidFill>
                  <a:schemeClr val="lt1"/>
                </a:solidFill>
                <a:latin typeface="Calibri"/>
                <a:ea typeface="Calibri"/>
                <a:cs typeface="Calibri"/>
                <a:sym typeface="Calibri"/>
              </a:rPr>
              <a:t>GPT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Google Shape;90;p2"/>
          <p:cNvSpPr txBox="1">
            <a:spLocks noGrp="1"/>
          </p:cNvSpPr>
          <p:nvPr>
            <p:ph type="body" idx="1"/>
          </p:nvPr>
        </p:nvSpPr>
        <p:spPr>
          <a:xfrm>
            <a:off x="1331685" y="2589599"/>
            <a:ext cx="10375515" cy="3565029"/>
          </a:xfrm>
          <a:prstGeom prst="rect">
            <a:avLst/>
          </a:prstGeom>
          <a:noFill/>
          <a:ln>
            <a:noFill/>
          </a:ln>
        </p:spPr>
        <p:txBody>
          <a:bodyPr spcFirstLastPara="1" wrap="square" lIns="91425" tIns="45700" rIns="91425" bIns="45700" anchor="t" anchorCtr="0">
            <a:normAutofit/>
          </a:bodyPr>
          <a:lstStyle/>
          <a:p>
            <a:pPr marL="0" lvl="0" indent="0" algn="r" rtl="1">
              <a:lnSpc>
                <a:spcPct val="90000"/>
              </a:lnSpc>
              <a:spcBef>
                <a:spcPts val="0"/>
              </a:spcBef>
              <a:spcAft>
                <a:spcPts val="0"/>
              </a:spcAft>
              <a:buClr>
                <a:srgbClr val="3A3838"/>
              </a:buClr>
              <a:buSzPts val="2800"/>
              <a:buNone/>
            </a:pPr>
            <a:r>
              <a:rPr lang="ar-SA" dirty="0">
                <a:solidFill>
                  <a:srgbClr val="3A3838"/>
                </a:solidFill>
              </a:rPr>
              <a:t>تطبيق يخدم القطاع الصحي بحيث يدخل المريض اعراضه الصحية ثم تُعرض للمستخدم الارشادات المناسبة وفقا للاعراض المذكوره. مثلا اذا كانت اعراض المريض هي صداع في الرأس ستُعرض ارشادات بكيفية التعامل معها. بحيث تساعد على تقليل الضغط على الاطباء وتوفير الوقت والجهد.</a:t>
            </a:r>
            <a:endParaRPr lang="en-US" dirty="0">
              <a:solidFill>
                <a:srgbClr val="3A3838"/>
              </a:solidFill>
            </a:endParaRPr>
          </a:p>
          <a:p>
            <a:pPr marL="0" lvl="0" indent="0" algn="r" rtl="1">
              <a:lnSpc>
                <a:spcPct val="90000"/>
              </a:lnSpc>
              <a:spcBef>
                <a:spcPts val="0"/>
              </a:spcBef>
              <a:spcAft>
                <a:spcPts val="0"/>
              </a:spcAft>
              <a:buClr>
                <a:srgbClr val="3A3838"/>
              </a:buClr>
              <a:buSzPts val="2800"/>
              <a:buNone/>
            </a:pPr>
            <a:endParaRPr lang="en-US" dirty="0">
              <a:solidFill>
                <a:srgbClr val="3A3838"/>
              </a:solidFill>
            </a:endParaRPr>
          </a:p>
          <a:p>
            <a:pPr marL="0" lvl="0" indent="0" algn="r" rtl="1">
              <a:lnSpc>
                <a:spcPct val="90000"/>
              </a:lnSpc>
              <a:spcBef>
                <a:spcPts val="0"/>
              </a:spcBef>
              <a:spcAft>
                <a:spcPts val="0"/>
              </a:spcAft>
              <a:buClr>
                <a:srgbClr val="3A3838"/>
              </a:buClr>
              <a:buSzPts val="2800"/>
              <a:buNone/>
            </a:pPr>
            <a:endParaRPr lang="en-US" dirty="0">
              <a:solidFill>
                <a:srgbClr val="3A3838"/>
              </a:solidFill>
            </a:endParaRPr>
          </a:p>
          <a:p>
            <a:pPr marL="0" lvl="0" indent="0" algn="r" rtl="1">
              <a:lnSpc>
                <a:spcPct val="90000"/>
              </a:lnSpc>
              <a:spcBef>
                <a:spcPts val="0"/>
              </a:spcBef>
              <a:spcAft>
                <a:spcPts val="0"/>
              </a:spcAft>
              <a:buClr>
                <a:srgbClr val="3A3838"/>
              </a:buClr>
              <a:buSzPts val="2800"/>
              <a:buNone/>
            </a:pPr>
            <a:endParaRPr lang="en-US" dirty="0">
              <a:solidFill>
                <a:srgbClr val="3A3838"/>
              </a:solidFill>
            </a:endParaRPr>
          </a:p>
          <a:p>
            <a:pPr marL="0" lvl="0" indent="0" algn="r" rtl="1">
              <a:lnSpc>
                <a:spcPct val="90000"/>
              </a:lnSpc>
              <a:spcBef>
                <a:spcPts val="0"/>
              </a:spcBef>
              <a:spcAft>
                <a:spcPts val="0"/>
              </a:spcAft>
              <a:buClr>
                <a:srgbClr val="3A3838"/>
              </a:buClr>
              <a:buSzPts val="2800"/>
              <a:buNone/>
            </a:pPr>
            <a:r>
              <a:rPr lang="ar-SA" dirty="0">
                <a:solidFill>
                  <a:srgbClr val="3A3838"/>
                </a:solidFill>
              </a:rPr>
              <a:t> </a:t>
            </a:r>
            <a:endParaRPr dirty="0">
              <a:solidFill>
                <a:srgbClr val="3A3838"/>
              </a:solidFill>
            </a:endParaRPr>
          </a:p>
        </p:txBody>
      </p:sp>
      <p:sp>
        <p:nvSpPr>
          <p:cNvPr id="91" name="Google Shape;91;p2"/>
          <p:cNvSpPr txBox="1"/>
          <p:nvPr/>
        </p:nvSpPr>
        <p:spPr>
          <a:xfrm>
            <a:off x="1906429" y="1777429"/>
            <a:ext cx="9800771" cy="515258"/>
          </a:xfrm>
          <a:prstGeom prst="rect">
            <a:avLst/>
          </a:prstGeom>
          <a:noFill/>
          <a:ln>
            <a:noFill/>
          </a:ln>
        </p:spPr>
        <p:txBody>
          <a:bodyPr spcFirstLastPara="1" wrap="square" lIns="91425" tIns="45700" rIns="91425" bIns="45700" anchor="t" anchorCtr="0">
            <a:normAutofit/>
          </a:bodyPr>
          <a:lstStyle/>
          <a:p>
            <a:pPr marL="0" marR="0" lvl="0" indent="0" algn="r" rtl="1">
              <a:lnSpc>
                <a:spcPct val="90000"/>
              </a:lnSpc>
              <a:spcBef>
                <a:spcPts val="0"/>
              </a:spcBef>
              <a:spcAft>
                <a:spcPts val="0"/>
              </a:spcAft>
              <a:buClr>
                <a:srgbClr val="3A3838"/>
              </a:buClr>
              <a:buSzPts val="2800"/>
              <a:buFont typeface="Arial"/>
              <a:buNone/>
            </a:pPr>
            <a:r>
              <a:rPr lang="en-SA" sz="2800" b="1">
                <a:solidFill>
                  <a:srgbClr val="3A3838"/>
                </a:solidFill>
                <a:latin typeface="Calibri"/>
                <a:ea typeface="Calibri"/>
                <a:cs typeface="Calibri"/>
                <a:sym typeface="Calibri"/>
              </a:rPr>
              <a:t>نبذة عن المشروع</a:t>
            </a:r>
            <a:endParaRPr sz="2800" b="1">
              <a:solidFill>
                <a:srgbClr val="3A3838"/>
              </a:solidFill>
              <a:latin typeface="Calibri"/>
              <a:ea typeface="Calibri"/>
              <a:cs typeface="Calibri"/>
              <a:sym typeface="Calibri"/>
            </a:endParaRPr>
          </a:p>
        </p:txBody>
      </p:sp>
      <p:pic>
        <p:nvPicPr>
          <p:cNvPr id="2" name="Picture 1">
            <a:extLst>
              <a:ext uri="{FF2B5EF4-FFF2-40B4-BE49-F238E27FC236}">
                <a16:creationId xmlns:a16="http://schemas.microsoft.com/office/drawing/2014/main" id="{8C9E2085-8C87-FF09-DB6E-788726604757}"/>
              </a:ext>
            </a:extLst>
          </p:cNvPr>
          <p:cNvPicPr>
            <a:picLocks noChangeAspect="1"/>
          </p:cNvPicPr>
          <p:nvPr/>
        </p:nvPicPr>
        <p:blipFill>
          <a:blip r:embed="rId4"/>
          <a:stretch>
            <a:fillRect/>
          </a:stretch>
        </p:blipFill>
        <p:spPr>
          <a:xfrm>
            <a:off x="0" y="2388002"/>
            <a:ext cx="1691053" cy="181679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
        <p:cNvGrpSpPr/>
        <p:nvPr/>
      </p:nvGrpSpPr>
      <p:grpSpPr>
        <a:xfrm>
          <a:off x="0" y="0"/>
          <a:ext cx="0" cy="0"/>
          <a:chOff x="0" y="0"/>
          <a:chExt cx="0" cy="0"/>
        </a:xfrm>
      </p:grpSpPr>
      <p:sp>
        <p:nvSpPr>
          <p:cNvPr id="97" name="Google Shape;97;g21e969a1903_31_0"/>
          <p:cNvSpPr txBox="1"/>
          <p:nvPr/>
        </p:nvSpPr>
        <p:spPr>
          <a:xfrm>
            <a:off x="2142893" y="1852139"/>
            <a:ext cx="9800700" cy="515400"/>
          </a:xfrm>
          <a:prstGeom prst="rect">
            <a:avLst/>
          </a:prstGeom>
          <a:noFill/>
          <a:ln>
            <a:noFill/>
          </a:ln>
        </p:spPr>
        <p:txBody>
          <a:bodyPr spcFirstLastPara="1" wrap="square" lIns="91425" tIns="45700" rIns="91425" bIns="45700" anchor="t" anchorCtr="0">
            <a:normAutofit/>
          </a:bodyPr>
          <a:lstStyle/>
          <a:p>
            <a:pPr marL="0" marR="0" lvl="0" indent="0" algn="r" rtl="1">
              <a:lnSpc>
                <a:spcPct val="90000"/>
              </a:lnSpc>
              <a:spcBef>
                <a:spcPts val="0"/>
              </a:spcBef>
              <a:spcAft>
                <a:spcPts val="0"/>
              </a:spcAft>
              <a:buClr>
                <a:srgbClr val="3A3838"/>
              </a:buClr>
              <a:buSzPts val="2800"/>
              <a:buFont typeface="Arial"/>
              <a:buNone/>
            </a:pPr>
            <a:r>
              <a:rPr lang="en-SA" sz="2800" b="1" dirty="0">
                <a:solidFill>
                  <a:srgbClr val="3A3838"/>
                </a:solidFill>
                <a:latin typeface="Calibri"/>
                <a:ea typeface="Calibri"/>
                <a:cs typeface="Calibri"/>
                <a:sym typeface="Calibri"/>
              </a:rPr>
              <a:t>التحدي أو المشكلة التي تم حلها</a:t>
            </a:r>
            <a:endParaRPr sz="2800" b="1" dirty="0">
              <a:solidFill>
                <a:srgbClr val="3A3838"/>
              </a:solidFill>
              <a:latin typeface="Calibri"/>
              <a:ea typeface="Calibri"/>
              <a:cs typeface="Calibri"/>
              <a:sym typeface="Calibri"/>
            </a:endParaRPr>
          </a:p>
        </p:txBody>
      </p:sp>
      <p:sp>
        <p:nvSpPr>
          <p:cNvPr id="2" name="Google Shape;96;g21e969a1903_31_0">
            <a:extLst>
              <a:ext uri="{FF2B5EF4-FFF2-40B4-BE49-F238E27FC236}">
                <a16:creationId xmlns:a16="http://schemas.microsoft.com/office/drawing/2014/main" id="{8200E78F-D868-B0B8-78CF-2159C9B2B215}"/>
              </a:ext>
            </a:extLst>
          </p:cNvPr>
          <p:cNvSpPr txBox="1">
            <a:spLocks/>
          </p:cNvSpPr>
          <p:nvPr/>
        </p:nvSpPr>
        <p:spPr>
          <a:xfrm>
            <a:off x="248407" y="2367539"/>
            <a:ext cx="11810385" cy="2002861"/>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r" rtl="1">
              <a:spcBef>
                <a:spcPts val="0"/>
              </a:spcBef>
              <a:buClr>
                <a:srgbClr val="3A3838"/>
              </a:buClr>
              <a:buSzPts val="2800"/>
              <a:buFont typeface="Arial"/>
              <a:buNone/>
            </a:pPr>
            <a:r>
              <a:rPr lang="ar-SA" dirty="0">
                <a:solidFill>
                  <a:srgbClr val="3A3838"/>
                </a:solidFill>
              </a:rPr>
              <a:t> </a:t>
            </a:r>
          </a:p>
          <a:p>
            <a:pPr marL="0" indent="0" algn="r" rtl="1">
              <a:spcBef>
                <a:spcPts val="0"/>
              </a:spcBef>
              <a:buClr>
                <a:srgbClr val="3A3838"/>
              </a:buClr>
              <a:buSzPts val="2800"/>
              <a:buFont typeface="Arial"/>
              <a:buNone/>
            </a:pPr>
            <a:r>
              <a:rPr lang="ar-SA" dirty="0">
                <a:solidFill>
                  <a:srgbClr val="3A3838"/>
                </a:solidFill>
              </a:rPr>
              <a:t>هناك حالات لا تستدعي الذهاب الى المستشفى ولكنها تلزم الاستشارة لكثرة حدوثها مثل رعف في الأنف.  </a:t>
            </a:r>
          </a:p>
          <a:p>
            <a:pPr marL="0" indent="0" algn="r" rtl="1">
              <a:spcBef>
                <a:spcPts val="0"/>
              </a:spcBef>
              <a:buClr>
                <a:srgbClr val="3A3838"/>
              </a:buClr>
              <a:buSzPts val="2800"/>
              <a:buFont typeface="Arial"/>
              <a:buNone/>
            </a:pPr>
            <a:r>
              <a:rPr lang="ar-SA" dirty="0">
                <a:solidFill>
                  <a:srgbClr val="3A3838"/>
                </a:solidFill>
              </a:rPr>
              <a:t>قدمنا حل بأنشاء تطبيق (مُعين </a:t>
            </a:r>
            <a:r>
              <a:rPr lang="en-US" dirty="0">
                <a:solidFill>
                  <a:srgbClr val="3A3838"/>
                </a:solidFill>
              </a:rPr>
              <a:t>GPT</a:t>
            </a:r>
            <a:r>
              <a:rPr lang="ar-SA" dirty="0">
                <a:solidFill>
                  <a:srgbClr val="3A3838"/>
                </a:solidFill>
              </a:rPr>
              <a:t>) الذي يساعد في تقليل التكدس في المستشفيات و الضغط</a:t>
            </a:r>
          </a:p>
          <a:p>
            <a:pPr marL="0" indent="0" algn="r" rtl="1">
              <a:spcBef>
                <a:spcPts val="0"/>
              </a:spcBef>
              <a:buClr>
                <a:srgbClr val="3A3838"/>
              </a:buClr>
              <a:buSzPts val="2800"/>
              <a:buFont typeface="Arial"/>
              <a:buNone/>
            </a:pPr>
            <a:r>
              <a:rPr lang="ar-SA" dirty="0">
                <a:solidFill>
                  <a:srgbClr val="3A3838"/>
                </a:solidFill>
              </a:rPr>
              <a:t>الذي يواجه الأطباء و للإجابة على استفسارات المرضى .</a:t>
            </a:r>
            <a:endParaRPr lang="en-US" dirty="0">
              <a:solidFill>
                <a:srgbClr val="3A383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
        <p:cNvGrpSpPr/>
        <p:nvPr/>
      </p:nvGrpSpPr>
      <p:grpSpPr>
        <a:xfrm>
          <a:off x="0" y="0"/>
          <a:ext cx="0" cy="0"/>
          <a:chOff x="0" y="0"/>
          <a:chExt cx="0" cy="0"/>
        </a:xfrm>
      </p:grpSpPr>
      <p:pic>
        <p:nvPicPr>
          <p:cNvPr id="4" name="Picture 3">
            <a:extLst>
              <a:ext uri="{FF2B5EF4-FFF2-40B4-BE49-F238E27FC236}">
                <a16:creationId xmlns:a16="http://schemas.microsoft.com/office/drawing/2014/main" id="{78699887-BA65-90EB-4993-F7C1E464FCAB}"/>
              </a:ext>
            </a:extLst>
          </p:cNvPr>
          <p:cNvPicPr>
            <a:picLocks noChangeAspect="1"/>
          </p:cNvPicPr>
          <p:nvPr/>
        </p:nvPicPr>
        <p:blipFill rotWithShape="1">
          <a:blip r:embed="rId4"/>
          <a:srcRect r="6033" b="3852"/>
          <a:stretch/>
        </p:blipFill>
        <p:spPr>
          <a:xfrm>
            <a:off x="8044781" y="2247302"/>
            <a:ext cx="3368536" cy="2660950"/>
          </a:xfrm>
          <a:prstGeom prst="rect">
            <a:avLst/>
          </a:prstGeom>
        </p:spPr>
      </p:pic>
      <p:pic>
        <p:nvPicPr>
          <p:cNvPr id="5" name="Picture 4">
            <a:extLst>
              <a:ext uri="{FF2B5EF4-FFF2-40B4-BE49-F238E27FC236}">
                <a16:creationId xmlns:a16="http://schemas.microsoft.com/office/drawing/2014/main" id="{AE55DD07-8927-14B7-7C5B-8EC258E6538F}"/>
              </a:ext>
            </a:extLst>
          </p:cNvPr>
          <p:cNvPicPr>
            <a:picLocks noChangeAspect="1"/>
          </p:cNvPicPr>
          <p:nvPr/>
        </p:nvPicPr>
        <p:blipFill rotWithShape="1">
          <a:blip r:embed="rId5"/>
          <a:srcRect r="2969"/>
          <a:stretch/>
        </p:blipFill>
        <p:spPr>
          <a:xfrm>
            <a:off x="4479358" y="2247302"/>
            <a:ext cx="3233283" cy="2664970"/>
          </a:xfrm>
          <a:prstGeom prst="rect">
            <a:avLst/>
          </a:prstGeom>
        </p:spPr>
      </p:pic>
      <p:pic>
        <p:nvPicPr>
          <p:cNvPr id="6" name="Picture 5">
            <a:extLst>
              <a:ext uri="{FF2B5EF4-FFF2-40B4-BE49-F238E27FC236}">
                <a16:creationId xmlns:a16="http://schemas.microsoft.com/office/drawing/2014/main" id="{08FF719C-C822-8830-3BF5-4396A5F77144}"/>
              </a:ext>
            </a:extLst>
          </p:cNvPr>
          <p:cNvPicPr>
            <a:picLocks noChangeAspect="1"/>
          </p:cNvPicPr>
          <p:nvPr/>
        </p:nvPicPr>
        <p:blipFill rotWithShape="1">
          <a:blip r:embed="rId6"/>
          <a:srcRect r="2969"/>
          <a:stretch/>
        </p:blipFill>
        <p:spPr>
          <a:xfrm>
            <a:off x="778683" y="2247302"/>
            <a:ext cx="3233283" cy="2660950"/>
          </a:xfrm>
          <a:prstGeom prst="rect">
            <a:avLst/>
          </a:prstGeom>
        </p:spPr>
      </p:pic>
    </p:spTree>
    <p:extLst>
      <p:ext uri="{BB962C8B-B14F-4D97-AF65-F5344CB8AC3E}">
        <p14:creationId xmlns:p14="http://schemas.microsoft.com/office/powerpoint/2010/main" val="2111777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95"/>
        <p:cNvGrpSpPr/>
        <p:nvPr/>
      </p:nvGrpSpPr>
      <p:grpSpPr>
        <a:xfrm>
          <a:off x="0" y="0"/>
          <a:ext cx="0" cy="0"/>
          <a:chOff x="0" y="0"/>
          <a:chExt cx="0" cy="0"/>
        </a:xfrm>
      </p:grpSpPr>
      <p:pic>
        <p:nvPicPr>
          <p:cNvPr id="3" name="Video 2">
            <a:hlinkClick r:id="" action="ppaction://media"/>
            <a:extLst>
              <a:ext uri="{FF2B5EF4-FFF2-40B4-BE49-F238E27FC236}">
                <a16:creationId xmlns:a16="http://schemas.microsoft.com/office/drawing/2014/main" id="{59152EDA-7CF3-7ACA-38EC-D94313F7854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750067" y="0"/>
            <a:ext cx="4181083" cy="6858000"/>
          </a:xfrm>
          <a:prstGeom prst="rect">
            <a:avLst/>
          </a:prstGeom>
        </p:spPr>
      </p:pic>
    </p:spTree>
    <p:extLst>
      <p:ext uri="{BB962C8B-B14F-4D97-AF65-F5344CB8AC3E}">
        <p14:creationId xmlns:p14="http://schemas.microsoft.com/office/powerpoint/2010/main" val="22911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98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3" name="Google Shape;103;g21e969a1903_31_5"/>
          <p:cNvSpPr txBox="1"/>
          <p:nvPr/>
        </p:nvSpPr>
        <p:spPr>
          <a:xfrm>
            <a:off x="1331685" y="1705429"/>
            <a:ext cx="9800700" cy="515400"/>
          </a:xfrm>
          <a:prstGeom prst="rect">
            <a:avLst/>
          </a:prstGeom>
          <a:noFill/>
          <a:ln>
            <a:noFill/>
          </a:ln>
        </p:spPr>
        <p:txBody>
          <a:bodyPr spcFirstLastPara="1" wrap="square" lIns="91425" tIns="45700" rIns="91425" bIns="45700" anchor="t" anchorCtr="0">
            <a:normAutofit/>
          </a:bodyPr>
          <a:lstStyle/>
          <a:p>
            <a:pPr marL="0" marR="0" lvl="0" indent="0" algn="r" rtl="1">
              <a:lnSpc>
                <a:spcPct val="90000"/>
              </a:lnSpc>
              <a:spcBef>
                <a:spcPts val="0"/>
              </a:spcBef>
              <a:spcAft>
                <a:spcPts val="0"/>
              </a:spcAft>
              <a:buClr>
                <a:srgbClr val="3A3838"/>
              </a:buClr>
              <a:buSzPts val="2800"/>
              <a:buFont typeface="Arial"/>
              <a:buNone/>
            </a:pPr>
            <a:r>
              <a:rPr lang="ar-SA" sz="2800" b="1" dirty="0">
                <a:solidFill>
                  <a:srgbClr val="3A3838"/>
                </a:solidFill>
                <a:latin typeface="Calibri"/>
                <a:ea typeface="Calibri"/>
                <a:cs typeface="Calibri"/>
                <a:sym typeface="Calibri"/>
              </a:rPr>
              <a:t>الأدوات المستخدمة</a:t>
            </a:r>
            <a:endParaRPr sz="2800" b="1" dirty="0">
              <a:solidFill>
                <a:srgbClr val="3A3838"/>
              </a:solidFill>
              <a:latin typeface="Calibri"/>
              <a:ea typeface="Calibri"/>
              <a:cs typeface="Calibri"/>
              <a:sym typeface="Calibri"/>
            </a:endParaRPr>
          </a:p>
        </p:txBody>
      </p:sp>
      <p:pic>
        <p:nvPicPr>
          <p:cNvPr id="1026" name="Picture 2" descr="Android Developers Blog: Android Studio 4.1">
            <a:extLst>
              <a:ext uri="{FF2B5EF4-FFF2-40B4-BE49-F238E27FC236}">
                <a16:creationId xmlns:a16="http://schemas.microsoft.com/office/drawing/2014/main" id="{281378DF-EA80-7DA4-9033-5020FC8FEB0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17475" y="2459230"/>
            <a:ext cx="1726725" cy="19395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Java (programming language) - Wikipedia">
            <a:extLst>
              <a:ext uri="{FF2B5EF4-FFF2-40B4-BE49-F238E27FC236}">
                <a16:creationId xmlns:a16="http://schemas.microsoft.com/office/drawing/2014/main" id="{94C87FC8-BDD0-190E-361A-4F060C1C8B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89964" y="2503481"/>
            <a:ext cx="1012072" cy="1851038"/>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A97CD676-B948-609E-717A-EECA034E3B5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47800" y="2689858"/>
            <a:ext cx="1478280" cy="14782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pic>
        <p:nvPicPr>
          <p:cNvPr id="108" name="Google Shape;108;g21e969a1903_31_10"/>
          <p:cNvPicPr preferRelativeResize="0"/>
          <p:nvPr/>
        </p:nvPicPr>
        <p:blipFill rotWithShape="1">
          <a:blip r:embed="rId4">
            <a:alphaModFix/>
          </a:blip>
          <a:srcRect/>
          <a:stretch/>
        </p:blipFill>
        <p:spPr>
          <a:xfrm>
            <a:off x="4350520" y="997204"/>
            <a:ext cx="3490961" cy="1595544"/>
          </a:xfrm>
          <a:prstGeom prst="rect">
            <a:avLst/>
          </a:prstGeom>
          <a:noFill/>
          <a:ln>
            <a:noFill/>
          </a:ln>
        </p:spPr>
      </p:pic>
      <p:sp>
        <p:nvSpPr>
          <p:cNvPr id="109" name="Google Shape;109;g21e969a1903_31_10"/>
          <p:cNvSpPr txBox="1"/>
          <p:nvPr/>
        </p:nvSpPr>
        <p:spPr>
          <a:xfrm>
            <a:off x="4063231" y="3204714"/>
            <a:ext cx="4065600" cy="831000"/>
          </a:xfrm>
          <a:prstGeom prst="rect">
            <a:avLst/>
          </a:prstGeom>
          <a:noFill/>
          <a:ln>
            <a:noFill/>
          </a:ln>
        </p:spPr>
        <p:txBody>
          <a:bodyPr spcFirstLastPara="1" wrap="square" lIns="91425" tIns="45700" rIns="91425" bIns="45700" anchor="t" anchorCtr="0">
            <a:spAutoFit/>
          </a:bodyPr>
          <a:lstStyle/>
          <a:p>
            <a:pPr marL="0" marR="0" lvl="0" indent="0" algn="ctr" rtl="1">
              <a:spcBef>
                <a:spcPts val="0"/>
              </a:spcBef>
              <a:spcAft>
                <a:spcPts val="0"/>
              </a:spcAft>
              <a:buNone/>
            </a:pPr>
            <a:r>
              <a:rPr lang="en-SA" sz="4800" b="1">
                <a:solidFill>
                  <a:schemeClr val="lt1"/>
                </a:solidFill>
                <a:latin typeface="Calibri"/>
                <a:ea typeface="Calibri"/>
                <a:cs typeface="Calibri"/>
                <a:sym typeface="Calibri"/>
              </a:rPr>
              <a:t>شكرًا لكم</a:t>
            </a:r>
            <a:endParaRPr sz="4800" b="1">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TotalTime>
  <Words>104</Words>
  <Application>Microsoft Office PowerPoint</Application>
  <PresentationFormat>Widescreen</PresentationFormat>
  <Paragraphs>14</Paragraphs>
  <Slides>7</Slides>
  <Notes>7</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خلود</dc:creator>
  <cp:lastModifiedBy>Dana Alajmi</cp:lastModifiedBy>
  <cp:revision>8</cp:revision>
  <dcterms:created xsi:type="dcterms:W3CDTF">2023-03-13T09:30:31Z</dcterms:created>
  <dcterms:modified xsi:type="dcterms:W3CDTF">2023-03-18T11:59:03Z</dcterms:modified>
</cp:coreProperties>
</file>